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257" r:id="rId3"/>
    <p:sldId id="304" r:id="rId4"/>
    <p:sldId id="266" r:id="rId5"/>
    <p:sldId id="260" r:id="rId6"/>
    <p:sldId id="305" r:id="rId7"/>
    <p:sldId id="306" r:id="rId8"/>
    <p:sldId id="261" r:id="rId9"/>
    <p:sldId id="307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08" r:id="rId22"/>
    <p:sldId id="320" r:id="rId23"/>
    <p:sldId id="321" r:id="rId24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6"/>
      <p:bold r:id="rId27"/>
      <p:italic r:id="rId28"/>
      <p:boldItalic r:id="rId29"/>
    </p:embeddedFont>
    <p:embeddedFont>
      <p:font typeface="Barlow Semi Condensed Medium" panose="00000606000000000000" pitchFamily="2" charset="0"/>
      <p:regular r:id="rId30"/>
      <p:bold r:id="rId31"/>
      <p:italic r:id="rId32"/>
      <p:boldItalic r:id="rId33"/>
    </p:embeddedFont>
    <p:embeddedFont>
      <p:font typeface="Fjalla One" panose="02000506040000020004" pitchFamily="2" charset="0"/>
      <p:regular r:id="rId34"/>
    </p:embeddedFont>
    <p:embeddedFont>
      <p:font typeface="Roboto Condensed Light" panose="02000000000000000000" pitchFamily="2" charset="0"/>
      <p:regular r:id="rId35"/>
      <p:italic r:id="rId36"/>
    </p:embeddedFont>
    <p:embeddedFont>
      <p:font typeface="SVN-Fjalla One" panose="020005060400000200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72C1E2-B0BE-48D5-A9F2-2AF89D1122FD}">
  <a:tblStyle styleId="{7D72C1E2-B0BE-48D5-A9F2-2AF89D1122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590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871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421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2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712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08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91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450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48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84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994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593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364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83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0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960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061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041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60" r:id="rId6"/>
    <p:sldLayoutId id="2147483669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71423" y="1909939"/>
            <a:ext cx="4130016" cy="3233561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1781308" y="1072746"/>
            <a:ext cx="5698949" cy="12146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  <a:latin typeface="SVN-Fjalla One" panose="02000506040000020004" pitchFamily="50" charset="0"/>
              </a:rPr>
              <a:t>QUẢN LÝ RẠP PHIM</a:t>
            </a:r>
            <a:br>
              <a:rPr lang="en" sz="5000" dirty="0">
                <a:solidFill>
                  <a:schemeClr val="dk2"/>
                </a:solidFill>
                <a:latin typeface="SVN-Fjalla One" panose="02000506040000020004" pitchFamily="50" charset="0"/>
              </a:rPr>
            </a:br>
            <a:r>
              <a:rPr lang="en" sz="3600" dirty="0">
                <a:latin typeface="SVN-Fjalla One" panose="02000506040000020004" pitchFamily="50" charset="0"/>
              </a:rPr>
              <a:t>(NHÓM 05)</a:t>
            </a:r>
            <a:endParaRPr sz="5000" dirty="0">
              <a:solidFill>
                <a:schemeClr val="dk2"/>
              </a:solidFill>
              <a:latin typeface="SVN-Fjalla One" panose="02000506040000020004" pitchFamily="50" charset="0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3898819" y="2673500"/>
            <a:ext cx="5127406" cy="2378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300" dirty="0">
                <a:solidFill>
                  <a:schemeClr val="accent1"/>
                </a:solidFill>
              </a:rPr>
              <a:t>Giáo viên hướng dẫn: NGUYỄN THÀNH SƠN</a:t>
            </a:r>
            <a:endParaRPr lang="en-US" sz="23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 err="1"/>
              <a:t>Sinh</a:t>
            </a:r>
            <a:r>
              <a:rPr lang="en-US" sz="2300" dirty="0"/>
              <a:t> </a:t>
            </a:r>
            <a:r>
              <a:rPr lang="en-US" sz="2300" dirty="0" err="1"/>
              <a:t>viên</a:t>
            </a:r>
            <a:r>
              <a:rPr lang="en-US" sz="2300" dirty="0"/>
              <a:t> </a:t>
            </a:r>
            <a:r>
              <a:rPr lang="en-US" sz="2300" dirty="0" err="1"/>
              <a:t>thực</a:t>
            </a:r>
            <a:r>
              <a:rPr lang="en-US" sz="2300" dirty="0"/>
              <a:t> </a:t>
            </a:r>
            <a:r>
              <a:rPr lang="en-US" sz="2300" dirty="0" err="1"/>
              <a:t>hiện</a:t>
            </a:r>
            <a:r>
              <a:rPr lang="en-US" sz="2300" dirty="0"/>
              <a:t>:</a:t>
            </a:r>
          </a:p>
          <a:p>
            <a:pPr lvl="3" algn="ctr">
              <a:buClr>
                <a:schemeClr val="dk1"/>
              </a:buClr>
              <a:buSzPts val="1100"/>
            </a:pPr>
            <a:r>
              <a:rPr lang="vi-VN" sz="2300" dirty="0">
                <a:solidFill>
                  <a:schemeClr val="accent1"/>
                </a:solidFill>
              </a:rPr>
              <a:t>Lê Hải Đăng -</a:t>
            </a:r>
            <a:r>
              <a:rPr lang="en-US" sz="2300" dirty="0"/>
              <a:t> </a:t>
            </a:r>
            <a:r>
              <a:rPr lang="vi-VN" sz="2300" dirty="0">
                <a:solidFill>
                  <a:schemeClr val="accent1"/>
                </a:solidFill>
              </a:rPr>
              <a:t>20110243</a:t>
            </a:r>
          </a:p>
          <a:p>
            <a:pPr lvl="3" algn="ctr">
              <a:buClr>
                <a:schemeClr val="dk1"/>
              </a:buClr>
              <a:buSzPts val="1100"/>
            </a:pPr>
            <a:r>
              <a:rPr lang="vi-VN" sz="2300" dirty="0">
                <a:solidFill>
                  <a:schemeClr val="accent1"/>
                </a:solidFill>
              </a:rPr>
              <a:t>Trần Minh Mẫn</a:t>
            </a:r>
            <a:r>
              <a:rPr lang="en-US" sz="2300" dirty="0">
                <a:solidFill>
                  <a:schemeClr val="accent1"/>
                </a:solidFill>
              </a:rPr>
              <a:t> </a:t>
            </a:r>
            <a:r>
              <a:rPr lang="vi-VN" sz="2300" dirty="0">
                <a:solidFill>
                  <a:schemeClr val="accent1"/>
                </a:solidFill>
              </a:rPr>
              <a:t>- 20110301</a:t>
            </a:r>
          </a:p>
          <a:p>
            <a:pPr lvl="3" algn="ctr">
              <a:buClr>
                <a:schemeClr val="dk1"/>
              </a:buClr>
              <a:buSzPts val="1100"/>
            </a:pPr>
            <a:r>
              <a:rPr lang="vi-VN" sz="2300" dirty="0">
                <a:solidFill>
                  <a:schemeClr val="accent1"/>
                </a:solidFill>
              </a:rPr>
              <a:t>Nguyễn Minh Sơn</a:t>
            </a:r>
            <a:r>
              <a:rPr lang="en-US" sz="2300" dirty="0">
                <a:solidFill>
                  <a:schemeClr val="accent1"/>
                </a:solidFill>
              </a:rPr>
              <a:t> </a:t>
            </a:r>
            <a:r>
              <a:rPr lang="vi-VN" sz="2300" dirty="0">
                <a:solidFill>
                  <a:schemeClr val="accent1"/>
                </a:solidFill>
              </a:rPr>
              <a:t>-</a:t>
            </a:r>
            <a:r>
              <a:rPr lang="en-US" sz="2300" dirty="0">
                <a:solidFill>
                  <a:schemeClr val="accent1"/>
                </a:solidFill>
              </a:rPr>
              <a:t> </a:t>
            </a:r>
            <a:r>
              <a:rPr lang="vi-VN" sz="2300" dirty="0">
                <a:solidFill>
                  <a:schemeClr val="accent1"/>
                </a:solidFill>
              </a:rPr>
              <a:t>2011071</a:t>
            </a:r>
            <a:r>
              <a:rPr lang="en-US" sz="2300" dirty="0">
                <a:solidFill>
                  <a:schemeClr val="accent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7"/>
            <a:ext cx="5577900" cy="1018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VN-Fjalla One" panose="02000506040000020004" pitchFamily="50" charset="0"/>
              </a:rPr>
              <a:t>CÀI ĐẶT CƠ SỞ DỮ LIỆU</a:t>
            </a:r>
            <a:br>
              <a:rPr lang="en" dirty="0">
                <a:latin typeface="SVN-Fjalla One" panose="02000506040000020004" pitchFamily="50" charset="0"/>
              </a:rPr>
            </a:br>
            <a:r>
              <a:rPr lang="en" sz="2000" dirty="0">
                <a:latin typeface="SVN-Fjalla One" panose="02000506040000020004" pitchFamily="50" charset="0"/>
              </a:rPr>
              <a:t>(MỘT SỐ BẢNG CHÍNH)</a:t>
            </a:r>
            <a:endParaRPr dirty="0">
              <a:latin typeface="SVN-Fjalla One" panose="0200050604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62B4D-609A-425C-B720-F5B47096C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4" y="1292473"/>
            <a:ext cx="8900931" cy="1615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99018-CF6D-4C14-A9D0-60B722719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048334"/>
            <a:ext cx="9086850" cy="14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83050" y="112882"/>
            <a:ext cx="5577900" cy="976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TRIGGER</a:t>
            </a:r>
            <a:br>
              <a:rPr lang="en-US" dirty="0">
                <a:latin typeface="SVN-Fjalla One" panose="02000506040000020004" pitchFamily="50" charset="0"/>
              </a:rPr>
            </a:br>
            <a:r>
              <a:rPr lang="en" sz="2000" dirty="0">
                <a:latin typeface="SVN-Fjalla One" panose="02000506040000020004" pitchFamily="50" charset="0"/>
              </a:rPr>
              <a:t>(MỘT SỐ TRGGER CHÍNH)</a:t>
            </a:r>
            <a:endParaRPr sz="2000" dirty="0">
              <a:latin typeface="SVN-Fjalla One" panose="0200050604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97F66-B1CA-449E-B42C-3DA915F7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9004"/>
            <a:ext cx="9144000" cy="34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6A05B-9F90-4FEB-85B7-07095277C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6097"/>
            <a:ext cx="9144000" cy="2951305"/>
          </a:xfrm>
          <a:prstGeom prst="rect">
            <a:avLst/>
          </a:prstGeom>
        </p:spPr>
      </p:pic>
      <p:sp>
        <p:nvSpPr>
          <p:cNvPr id="10" name="Google Shape;2195;p40">
            <a:extLst>
              <a:ext uri="{FF2B5EF4-FFF2-40B4-BE49-F238E27FC236}">
                <a16:creationId xmlns:a16="http://schemas.microsoft.com/office/drawing/2014/main" id="{E51F7A9F-DD20-470A-86EB-7B68390E9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112882"/>
            <a:ext cx="5577900" cy="976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TRIGGER</a:t>
            </a:r>
            <a:br>
              <a:rPr lang="en-US" dirty="0">
                <a:latin typeface="SVN-Fjalla One" panose="02000506040000020004" pitchFamily="50" charset="0"/>
              </a:rPr>
            </a:br>
            <a:r>
              <a:rPr lang="en" sz="2000" dirty="0">
                <a:latin typeface="SVN-Fjalla One" panose="02000506040000020004" pitchFamily="50" charset="0"/>
              </a:rPr>
              <a:t>(MỘT SỐ TRGGER CHÍNH)</a:t>
            </a:r>
            <a:endParaRPr sz="2000" dirty="0">
              <a:latin typeface="SVN-Fjalla One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97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95;p40">
            <a:extLst>
              <a:ext uri="{FF2B5EF4-FFF2-40B4-BE49-F238E27FC236}">
                <a16:creationId xmlns:a16="http://schemas.microsoft.com/office/drawing/2014/main" id="{E51F7A9F-DD20-470A-86EB-7B68390E9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112882"/>
            <a:ext cx="5577900" cy="976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VIEW</a:t>
            </a:r>
            <a:br>
              <a:rPr lang="en-US" dirty="0">
                <a:latin typeface="SVN-Fjalla One" panose="02000506040000020004" pitchFamily="50" charset="0"/>
              </a:rPr>
            </a:br>
            <a:r>
              <a:rPr lang="en" sz="2000" dirty="0">
                <a:latin typeface="SVN-Fjalla One" panose="02000506040000020004" pitchFamily="50" charset="0"/>
              </a:rPr>
              <a:t>(MỘT SỐ VIEW CHÍNH)</a:t>
            </a:r>
            <a:endParaRPr sz="2000" dirty="0">
              <a:latin typeface="SVN-Fjalla One" panose="0200050604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29D30-2F14-44E1-A2B4-FA352501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44" y="1073329"/>
            <a:ext cx="8672312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9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95;p40">
            <a:extLst>
              <a:ext uri="{FF2B5EF4-FFF2-40B4-BE49-F238E27FC236}">
                <a16:creationId xmlns:a16="http://schemas.microsoft.com/office/drawing/2014/main" id="{E51F7A9F-DD20-470A-86EB-7B68390E9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112882"/>
            <a:ext cx="5577900" cy="976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VIEW</a:t>
            </a:r>
            <a:br>
              <a:rPr lang="en-US" dirty="0">
                <a:latin typeface="SVN-Fjalla One" panose="02000506040000020004" pitchFamily="50" charset="0"/>
              </a:rPr>
            </a:br>
            <a:r>
              <a:rPr lang="en" sz="2000" dirty="0">
                <a:latin typeface="SVN-Fjalla One" panose="02000506040000020004" pitchFamily="50" charset="0"/>
              </a:rPr>
              <a:t>(MỘT SỐ VIEW CHÍNH)</a:t>
            </a:r>
            <a:endParaRPr sz="2000" dirty="0">
              <a:latin typeface="SVN-Fjalla One" panose="0200050604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37D1A-B64D-4CDF-A41B-2AD56893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269"/>
            <a:ext cx="9144000" cy="346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2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95;p40">
            <a:extLst>
              <a:ext uri="{FF2B5EF4-FFF2-40B4-BE49-F238E27FC236}">
                <a16:creationId xmlns:a16="http://schemas.microsoft.com/office/drawing/2014/main" id="{E51F7A9F-DD20-470A-86EB-7B68390E9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112882"/>
            <a:ext cx="5577900" cy="976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HÀM</a:t>
            </a:r>
            <a:br>
              <a:rPr lang="en-US" dirty="0">
                <a:latin typeface="SVN-Fjalla One" panose="02000506040000020004" pitchFamily="50" charset="0"/>
              </a:rPr>
            </a:br>
            <a:r>
              <a:rPr lang="en" sz="2000" dirty="0">
                <a:latin typeface="SVN-Fjalla One" panose="02000506040000020004" pitchFamily="50" charset="0"/>
              </a:rPr>
              <a:t>(MỘT SỐ HÀM CHÍNH)</a:t>
            </a:r>
            <a:endParaRPr sz="2000" dirty="0">
              <a:latin typeface="SVN-Fjalla One" panose="0200050604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E14ED-5ED7-43D2-B352-9456FAC0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86" y="3067938"/>
            <a:ext cx="5791702" cy="1493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84D5F9-D712-E441-4EFD-4C08EB25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86" y="906124"/>
            <a:ext cx="5468113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4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95;p40">
            <a:extLst>
              <a:ext uri="{FF2B5EF4-FFF2-40B4-BE49-F238E27FC236}">
                <a16:creationId xmlns:a16="http://schemas.microsoft.com/office/drawing/2014/main" id="{E51F7A9F-DD20-470A-86EB-7B68390E9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112882"/>
            <a:ext cx="5577900" cy="976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HÀM</a:t>
            </a:r>
            <a:br>
              <a:rPr lang="en-US" dirty="0">
                <a:latin typeface="SVN-Fjalla One" panose="02000506040000020004" pitchFamily="50" charset="0"/>
              </a:rPr>
            </a:br>
            <a:r>
              <a:rPr lang="en" sz="2000" dirty="0">
                <a:latin typeface="SVN-Fjalla One" panose="02000506040000020004" pitchFamily="50" charset="0"/>
              </a:rPr>
              <a:t>(MỘT SỐ HÀM CHÍNH)</a:t>
            </a:r>
            <a:endParaRPr sz="2000" dirty="0">
              <a:latin typeface="SVN-Fjalla One" panose="0200050604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B13DF-633B-40C6-A8BA-7467C07C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01" y="1070480"/>
            <a:ext cx="7597798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14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95;p40">
            <a:extLst>
              <a:ext uri="{FF2B5EF4-FFF2-40B4-BE49-F238E27FC236}">
                <a16:creationId xmlns:a16="http://schemas.microsoft.com/office/drawing/2014/main" id="{E51F7A9F-DD20-470A-86EB-7B68390E9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112882"/>
            <a:ext cx="5577900" cy="976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HÀM</a:t>
            </a:r>
            <a:br>
              <a:rPr lang="en-US" dirty="0">
                <a:latin typeface="SVN-Fjalla One" panose="02000506040000020004" pitchFamily="50" charset="0"/>
              </a:rPr>
            </a:br>
            <a:r>
              <a:rPr lang="en" sz="2000" dirty="0">
                <a:latin typeface="SVN-Fjalla One" panose="02000506040000020004" pitchFamily="50" charset="0"/>
              </a:rPr>
              <a:t>(MỘT SỐ HÀM CHÍNH)</a:t>
            </a:r>
            <a:endParaRPr sz="2000" dirty="0">
              <a:latin typeface="SVN-Fjalla One" panose="0200050604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0418C-C79D-444D-8D95-359983E00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5642"/>
            <a:ext cx="9144000" cy="1497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7E79B-F0F2-4512-AED7-7DD590F68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" y="2614614"/>
            <a:ext cx="9093994" cy="147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18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95;p40">
            <a:extLst>
              <a:ext uri="{FF2B5EF4-FFF2-40B4-BE49-F238E27FC236}">
                <a16:creationId xmlns:a16="http://schemas.microsoft.com/office/drawing/2014/main" id="{E51F7A9F-DD20-470A-86EB-7B68390E9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112882"/>
            <a:ext cx="5577900" cy="976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THỦ TỤC</a:t>
            </a:r>
            <a:br>
              <a:rPr lang="en-US" dirty="0">
                <a:latin typeface="SVN-Fjalla One" panose="02000506040000020004" pitchFamily="50" charset="0"/>
              </a:rPr>
            </a:br>
            <a:r>
              <a:rPr lang="en" sz="2000" dirty="0">
                <a:latin typeface="SVN-Fjalla One" panose="02000506040000020004" pitchFamily="50" charset="0"/>
              </a:rPr>
              <a:t>(MỘT SỐ THỦ TỤC CHÍNH)</a:t>
            </a:r>
            <a:endParaRPr sz="2000" dirty="0">
              <a:latin typeface="SVN-Fjalla One" panose="0200050604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5F3B1-316D-4EF4-99DF-9D1A5DA6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4" y="1089004"/>
            <a:ext cx="6508044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76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95;p40">
            <a:extLst>
              <a:ext uri="{FF2B5EF4-FFF2-40B4-BE49-F238E27FC236}">
                <a16:creationId xmlns:a16="http://schemas.microsoft.com/office/drawing/2014/main" id="{E51F7A9F-DD20-470A-86EB-7B68390E9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112882"/>
            <a:ext cx="5577900" cy="976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THỦ TỤC</a:t>
            </a:r>
            <a:br>
              <a:rPr lang="en-US" dirty="0">
                <a:latin typeface="SVN-Fjalla One" panose="02000506040000020004" pitchFamily="50" charset="0"/>
              </a:rPr>
            </a:br>
            <a:r>
              <a:rPr lang="en" sz="2000" dirty="0">
                <a:latin typeface="SVN-Fjalla One" panose="02000506040000020004" pitchFamily="50" charset="0"/>
              </a:rPr>
              <a:t>(MỘT SỐ THỦ TỤC CHÍNH)</a:t>
            </a:r>
            <a:endParaRPr sz="2000" dirty="0">
              <a:latin typeface="SVN-Fjalla One" panose="02000506040000020004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D9D0B-40C1-4116-A4A5-5192D4AC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2" y="1037080"/>
            <a:ext cx="5779626" cy="38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0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40983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ĐẶC TẢ ĐỀ TÀI</a:t>
            </a:r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836094" y="985838"/>
            <a:ext cx="7705500" cy="3881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  <a:buClr>
                <a:srgbClr val="30394B"/>
              </a:buClr>
              <a:buSzPct val="80000"/>
            </a:pP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</a:rPr>
              <a:t>Một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</a:rPr>
              <a:t>rạp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</a:rPr>
              <a:t>chiếu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</a:rPr>
              <a:t>phim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</a:rPr>
              <a:t>sẽ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</a:rPr>
              <a:t>có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</a:rPr>
              <a:t>nhiều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</a:rPr>
              <a:t>phòng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</a:rPr>
              <a:t>chiếu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30394B"/>
              </a:buClr>
              <a:buSzPct val="80000"/>
            </a:pP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Một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rạp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chiếu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phim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sẽ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có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một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loại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máy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chiếu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cố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định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,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với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từng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định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dạng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sẽ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có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các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giá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vé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khác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nhau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30394B"/>
              </a:buClr>
              <a:buSzPct val="80000"/>
            </a:pP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Một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phòng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chiếu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sẽ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có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nhiều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suất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chiếu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,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với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nhiều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khung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thời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gian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khác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 </a:t>
            </a:r>
            <a:r>
              <a:rPr lang="en-US" sz="1800" i="0" u="none" strike="noStrike" dirty="0" err="1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nhau</a:t>
            </a:r>
            <a:endParaRPr lang="en-US" sz="1800" dirty="0">
              <a:solidFill>
                <a:srgbClr val="494949"/>
              </a:solidFill>
              <a:latin typeface="Barlow Semi Condensed" panose="00000506000000000000" pitchFamily="2" charset="0"/>
            </a:endParaRPr>
          </a:p>
          <a:p>
            <a:pPr>
              <a:spcBef>
                <a:spcPts val="600"/>
              </a:spcBef>
              <a:buClr>
                <a:srgbClr val="30394B"/>
              </a:buClr>
              <a:buSzPct val="80000"/>
            </a:pPr>
            <a:r>
              <a:rPr lang="vi-VN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Mỗi khách hàng có thể mua nhiều vé để xem phim, mỗi vé tương ứng với một loại ghế tại một suất chiếu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30394B"/>
              </a:buClr>
              <a:buSzPct val="80000"/>
            </a:pPr>
            <a:r>
              <a:rPr lang="vi-VN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Mỗi suất chiếu có thể bán nhiều vé và chiếu một bộ phim tương ứng tại một phòng chiếu tương ứng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795527" y="1677903"/>
            <a:ext cx="7684103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SVN-Fjalla One" panose="02000506040000020004" pitchFamily="50" charset="0"/>
              </a:rPr>
              <a:t>TẠO USER VÀ PHÂN QUYỀN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65653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AD869DD-FB04-4C62-987A-8766683C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0"/>
            <a:ext cx="60978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27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96305-901B-4EF6-AF54-FD8AE4BD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375" y="0"/>
            <a:ext cx="5717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3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795527" y="1677903"/>
            <a:ext cx="7684103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SVN-Fjalla One" panose="02000506040000020004" pitchFamily="50" charset="0"/>
              </a:rPr>
              <a:t>DEMO PROJECT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97085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40983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ĐẶC TẢ ĐỀ TÀI</a:t>
            </a:r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843238" y="852112"/>
            <a:ext cx="7705500" cy="3881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  <a:buClr>
                <a:srgbClr val="30394B"/>
              </a:buClr>
              <a:buSzPct val="80000"/>
              <a:buFont typeface="+mj-lt"/>
              <a:buAutoNum type="arabicPeriod" startAt="6"/>
            </a:pPr>
            <a:r>
              <a:rPr lang="vi-VN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Hóa đơn sẽ bao gồm: loại khách hàng (sinh viên hay người thường), máy chiếu (2D, 3D,..), </a:t>
            </a:r>
            <a:r>
              <a:rPr lang="vi-VN" sz="1800" i="0" u="none" strike="noStrike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ghế ngồi, </a:t>
            </a:r>
            <a:r>
              <a:rPr lang="vi-VN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chi phí dịch vụ và khuyến mãi</a:t>
            </a:r>
            <a:endParaRPr lang="en-US" sz="1800" dirty="0">
              <a:solidFill>
                <a:srgbClr val="494949"/>
              </a:solidFill>
              <a:latin typeface="Barlow Semi Condensed" panose="00000506000000000000" pitchFamily="2" charset="0"/>
              <a:sym typeface="Barlow Semi Condensed"/>
            </a:endParaRPr>
          </a:p>
          <a:p>
            <a:pPr>
              <a:spcBef>
                <a:spcPts val="600"/>
              </a:spcBef>
              <a:buClr>
                <a:srgbClr val="30394B"/>
              </a:buClr>
              <a:buSzPct val="80000"/>
              <a:buFont typeface="+mj-lt"/>
              <a:buAutoNum type="arabicPeriod" startAt="6"/>
            </a:pP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Đ</a:t>
            </a:r>
            <a:r>
              <a:rPr lang="vi-VN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ối với phim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, m</a:t>
            </a:r>
            <a:r>
              <a:rPr lang="vi-VN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ỗi bộ phim có nhiều thể loại khác nhau và có nhiều nhiều viên đóng, được chiếu tại nhiều suất và nhiều phòng chiếu khác nhau</a:t>
            </a: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  <a:sym typeface="Barlow Semi Condensed"/>
              </a:rPr>
              <a:t>.</a:t>
            </a:r>
            <a:endParaRPr lang="en-US" sz="1800" dirty="0">
              <a:solidFill>
                <a:srgbClr val="494949"/>
              </a:solidFill>
              <a:latin typeface="Barlow Semi Condensed" panose="00000506000000000000" pitchFamily="2" charset="0"/>
            </a:endParaRPr>
          </a:p>
          <a:p>
            <a:pPr>
              <a:spcBef>
                <a:spcPts val="600"/>
              </a:spcBef>
              <a:buClr>
                <a:srgbClr val="30394B"/>
              </a:buClr>
              <a:buSzPct val="80000"/>
              <a:buAutoNum type="arabicPeriod" startAt="6"/>
            </a:pPr>
            <a:r>
              <a:rPr lang="en-US" sz="1800" dirty="0">
                <a:solidFill>
                  <a:srgbClr val="494949"/>
                </a:solidFill>
                <a:latin typeface="Barlow Semi Condensed" panose="00000506000000000000" pitchFamily="2" charset="0"/>
              </a:rPr>
              <a:t>N</a:t>
            </a:r>
            <a:r>
              <a:rPr lang="vi-VN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hân viên phải là người dùng của hệ thống với các vai trò và quyền khác nhau (gồm người quản trị và nhân viên bán vé)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30394B"/>
              </a:buClr>
              <a:buSzPct val="80000"/>
              <a:buAutoNum type="arabicPeriod" startAt="6"/>
            </a:pPr>
            <a:r>
              <a:rPr lang="vi-VN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Với mỗi lần đặt vé thành công, hệ thống sẽ in hoá đơn và lưu lại lịch sử giao dịch để truy xuất thông tin khi cần thiết</a:t>
            </a:r>
            <a:r>
              <a:rPr lang="en-US" sz="1800" i="0" u="none" strike="noStrike" dirty="0">
                <a:solidFill>
                  <a:srgbClr val="494949"/>
                </a:solidFill>
                <a:effectLst/>
                <a:latin typeface="Barlow Semi Condensed" panose="00000506000000000000" pitchFamily="2" charset="0"/>
              </a:rPr>
              <a:t>.</a:t>
            </a:r>
            <a:endParaRPr lang="en-US" sz="1800" dirty="0">
              <a:solidFill>
                <a:srgbClr val="494949"/>
              </a:solidFill>
              <a:latin typeface="Barlow Semi Condensed" panose="00000506000000000000" pitchFamily="2" charset="0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6276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795527" y="1677903"/>
            <a:ext cx="7684103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SVN-Fjalla One" panose="02000506040000020004" pitchFamily="50" charset="0"/>
              </a:rPr>
              <a:t>THIẾT KẾ MỨC QUAN NIỆM </a:t>
            </a:r>
            <a:br>
              <a:rPr lang="en-US" sz="3600" dirty="0">
                <a:latin typeface="SVN-Fjalla One" panose="02000506040000020004" pitchFamily="50" charset="0"/>
              </a:rPr>
            </a:br>
            <a:r>
              <a:rPr lang="en-US" sz="3600" dirty="0">
                <a:latin typeface="SVN-Fjalla One" panose="02000506040000020004" pitchFamily="50" charset="0"/>
              </a:rPr>
              <a:t>(ERD)</a:t>
            </a:r>
            <a:endParaRPr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F236B2-29CE-4BF5-A220-9ACE4731F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85059" y="185737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THIẾT KẾ MỨC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77CC7-9CD3-4B2C-B44E-BCCDC88E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72" y="843040"/>
            <a:ext cx="6398937" cy="404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4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85059" y="220598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VN-Fjalla One" panose="02000506040000020004" pitchFamily="50" charset="0"/>
              </a:rPr>
              <a:t>THIẾT KẾ MỨC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92E8A-631C-4613-866E-6193E8B4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05" y="1135660"/>
            <a:ext cx="7190307" cy="28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6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VN-Fjalla One" panose="02000506040000020004" pitchFamily="50" charset="0"/>
              </a:rPr>
              <a:t>CÁC RÀNG BUỘC NỔI BẬT</a:t>
            </a:r>
            <a:endParaRPr dirty="0">
              <a:latin typeface="SVN-Fjalla One" panose="02000506040000020004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070B80-D743-4468-9C07-BBACD1B9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16" y="1043419"/>
            <a:ext cx="8588484" cy="10135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633A44-0D44-4294-94CF-D8CD78BC0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16" y="1870649"/>
            <a:ext cx="8108383" cy="70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E3AA20-9766-409B-96ED-45656A0B3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60" y="2503164"/>
            <a:ext cx="7887383" cy="3810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248780-57DA-434C-B177-8549375D6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04" y="2831717"/>
            <a:ext cx="5143946" cy="3581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4EDBDC-FF0D-449D-AD6B-789943B1E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54" y="3135068"/>
            <a:ext cx="7064352" cy="3353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B167E2-18C1-4E5F-91AF-3FD39543A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084" y="3472195"/>
            <a:ext cx="5418290" cy="3124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DA70FB-2A14-4443-832F-76A52AF866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66" y="3737875"/>
            <a:ext cx="7849280" cy="3581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263AA0-EA1C-4D23-B96E-9EC596A26F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504" y="3988746"/>
            <a:ext cx="7430144" cy="3353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7"/>
            <a:ext cx="5577900" cy="1018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VN-Fjalla One" panose="02000506040000020004" pitchFamily="50" charset="0"/>
              </a:rPr>
              <a:t>CÀI ĐẶT CƠ SỞ DỮ LIỆU</a:t>
            </a:r>
            <a:br>
              <a:rPr lang="en" dirty="0">
                <a:latin typeface="SVN-Fjalla One" panose="02000506040000020004" pitchFamily="50" charset="0"/>
              </a:rPr>
            </a:br>
            <a:r>
              <a:rPr lang="en" sz="2000" dirty="0">
                <a:latin typeface="SVN-Fjalla One" panose="02000506040000020004" pitchFamily="50" charset="0"/>
              </a:rPr>
              <a:t>(MỘT SỐ BẢNG CHÍNH)</a:t>
            </a:r>
            <a:endParaRPr dirty="0">
              <a:latin typeface="SVN-Fjalla One" panose="02000506040000020004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124512-881C-43B3-9981-3F5287BA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6" y="1685001"/>
            <a:ext cx="3642676" cy="24462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E25980-AAA4-44B0-B67B-2CABF9D5C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64" y="1685001"/>
            <a:ext cx="3810330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83255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402</Words>
  <Application>Microsoft Office PowerPoint</Application>
  <PresentationFormat>On-screen Show (16:9)</PresentationFormat>
  <Paragraphs>34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SVN-Fjalla One</vt:lpstr>
      <vt:lpstr>Barlow Semi Condensed Medium</vt:lpstr>
      <vt:lpstr>Fjalla One</vt:lpstr>
      <vt:lpstr>Roboto Condensed Light</vt:lpstr>
      <vt:lpstr>Barlow Semi Condensed</vt:lpstr>
      <vt:lpstr>Technology Consulting by Slidesgo</vt:lpstr>
      <vt:lpstr>QUẢN LÝ RẠP PHIM (NHÓM 05)</vt:lpstr>
      <vt:lpstr>ĐẶC TẢ ĐỀ TÀI</vt:lpstr>
      <vt:lpstr>ĐẶC TẢ ĐỀ TÀI</vt:lpstr>
      <vt:lpstr>THIẾT KẾ MỨC QUAN NIỆM  (ERD)</vt:lpstr>
      <vt:lpstr>PowerPoint Presentation</vt:lpstr>
      <vt:lpstr>THIẾT KẾ MỨC LOGIC</vt:lpstr>
      <vt:lpstr>THIẾT KẾ MỨC LOGIC</vt:lpstr>
      <vt:lpstr>CÁC RÀNG BUỘC NỔI BẬT</vt:lpstr>
      <vt:lpstr>CÀI ĐẶT CƠ SỞ DỮ LIỆU (MỘT SỐ BẢNG CHÍNH)</vt:lpstr>
      <vt:lpstr>CÀI ĐẶT CƠ SỞ DỮ LIỆU (MỘT SỐ BẢNG CHÍNH)</vt:lpstr>
      <vt:lpstr>TRIGGER (MỘT SỐ TRGGER CHÍNH)</vt:lpstr>
      <vt:lpstr>TRIGGER (MỘT SỐ TRGGER CHÍNH)</vt:lpstr>
      <vt:lpstr>VIEW (MỘT SỐ VIEW CHÍNH)</vt:lpstr>
      <vt:lpstr>VIEW (MỘT SỐ VIEW CHÍNH)</vt:lpstr>
      <vt:lpstr>HÀM (MỘT SỐ HÀM CHÍNH)</vt:lpstr>
      <vt:lpstr>HÀM (MỘT SỐ HÀM CHÍNH)</vt:lpstr>
      <vt:lpstr>HÀM (MỘT SỐ HÀM CHÍNH)</vt:lpstr>
      <vt:lpstr>THỦ TỤC (MỘT SỐ THỦ TỤC CHÍNH)</vt:lpstr>
      <vt:lpstr>THỦ TỤC (MỘT SỐ THỦ TỤC CHÍNH)</vt:lpstr>
      <vt:lpstr>TẠO USER VÀ PHÂN QUYỀN</vt:lpstr>
      <vt:lpstr>PowerPoint Presentation</vt:lpstr>
      <vt:lpstr>PowerPoint Presentation</vt:lpstr>
      <vt:lpstr>DEMO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RẠP PHIM (NHÓM 05)</dc:title>
  <cp:lastModifiedBy>20110301@student.hcmute.edu.vn</cp:lastModifiedBy>
  <cp:revision>5</cp:revision>
  <dcterms:modified xsi:type="dcterms:W3CDTF">2022-11-18T13:03:00Z</dcterms:modified>
</cp:coreProperties>
</file>